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sldIdLst>
    <p:sldId id="266" r:id="rId5"/>
    <p:sldId id="257" r:id="rId6"/>
    <p:sldId id="269" r:id="rId7"/>
    <p:sldId id="267" r:id="rId8"/>
    <p:sldId id="270" r:id="rId9"/>
    <p:sldId id="271" r:id="rId10"/>
    <p:sldId id="272" r:id="rId11"/>
    <p:sldId id="273" r:id="rId12"/>
    <p:sldId id="27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280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58" d="100"/>
          <a:sy n="58" d="100"/>
        </p:scale>
        <p:origin x="72" y="52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9/30/2024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38004" y="4052825"/>
            <a:ext cx="5749406" cy="1713493"/>
          </a:xfrm>
        </p:spPr>
        <p:txBody>
          <a:bodyPr>
            <a:noAutofit/>
          </a:bodyPr>
          <a:lstStyle/>
          <a:p>
            <a:pPr algn="l"/>
            <a:r>
              <a:rPr lang="en-US" sz="4400" dirty="0">
                <a:solidFill>
                  <a:srgbClr val="FFFFFF"/>
                </a:solidFill>
              </a:rPr>
              <a:t>Handwritten digital recognition model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US" dirty="0"/>
              <a:t>ABOUT THE MODEL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3FC7C7-FBFD-86D0-BA7E-816DC9C1D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6164" y="2519267"/>
            <a:ext cx="9601200" cy="3153747"/>
          </a:xfrm>
        </p:spPr>
        <p:txBody>
          <a:bodyPr/>
          <a:lstStyle/>
          <a:p>
            <a:r>
              <a:rPr lang="en-US" dirty="0"/>
              <a:t>Purpose Of The Model: The model is designed to automate the recognition of handwritten digits, enhancing computational image processing capabilities.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Application In Machine Learning: It is extensively used in automated postal mail sorting systems to efficiently sort mail by recognizing postal codes.</a:t>
            </a: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E8CAB-5430-10DB-61FF-EEA74881D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981" y="336159"/>
            <a:ext cx="4146679" cy="1334022"/>
          </a:xfrm>
        </p:spPr>
        <p:txBody>
          <a:bodyPr/>
          <a:lstStyle/>
          <a:p>
            <a:r>
              <a:rPr lang="en-US" dirty="0"/>
              <a:t>DATASET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261CB-5A53-697A-EDF0-6F546C504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6689" y="881744"/>
            <a:ext cx="5212080" cy="548173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dataset for this analysis was imported from the </a:t>
            </a:r>
            <a:r>
              <a:rPr lang="en-US" dirty="0" err="1"/>
              <a:t>sklearn</a:t>
            </a:r>
            <a:r>
              <a:rPr lang="en-US" dirty="0"/>
              <a:t> library’s dataset collection.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digits.data</a:t>
            </a:r>
            <a:r>
              <a:rPr lang="en-US" dirty="0"/>
              <a:t> : Array of 1797 samples where each sample has 64 features (flattened from 8x8 pixels).</a:t>
            </a:r>
          </a:p>
          <a:p>
            <a:r>
              <a:rPr lang="en-US" dirty="0" err="1"/>
              <a:t>digits.target</a:t>
            </a:r>
            <a:r>
              <a:rPr lang="en-US" dirty="0"/>
              <a:t> : Array of 1797 labels corresponding to the digit in each image.</a:t>
            </a:r>
          </a:p>
          <a:p>
            <a:endParaRPr lang="en-US" dirty="0"/>
          </a:p>
          <a:p>
            <a:r>
              <a:rPr lang="en-US" dirty="0" err="1"/>
              <a:t>Features:Each</a:t>
            </a:r>
            <a:r>
              <a:rPr lang="en-US" dirty="0"/>
              <a:t> of the 64 features is a pixel value ranging from 0 (white) to 255 (black).</a:t>
            </a:r>
          </a:p>
        </p:txBody>
      </p:sp>
      <p:pic>
        <p:nvPicPr>
          <p:cNvPr id="7" name="Picture 6" descr="A screenshot of a table&#10;&#10;Description automatically generated">
            <a:extLst>
              <a:ext uri="{FF2B5EF4-FFF2-40B4-BE49-F238E27FC236}">
                <a16:creationId xmlns:a16="http://schemas.microsoft.com/office/drawing/2014/main" id="{4BF0B0E4-9C52-744B-57DE-13C9406BBC5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998" t="386" r="5250" b="-386"/>
          <a:stretch/>
        </p:blipFill>
        <p:spPr>
          <a:xfrm>
            <a:off x="261755" y="4404049"/>
            <a:ext cx="4702129" cy="2295075"/>
          </a:xfrm>
          <a:prstGeom prst="rect">
            <a:avLst/>
          </a:prstGeom>
        </p:spPr>
      </p:pic>
      <p:pic>
        <p:nvPicPr>
          <p:cNvPr id="9" name="Picture 8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4FEAF95D-DBE7-C595-FF35-A2040E359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756" y="1931438"/>
            <a:ext cx="4702129" cy="221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352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B1428-6D78-44AC-0EA7-EABD1C2C7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25" y="1019175"/>
            <a:ext cx="9612971" cy="1000126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DATA PREPROCESSING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FEF5A8-C0D1-A38F-A879-8A1DEE699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750" y="2781299"/>
            <a:ext cx="9612971" cy="2543175"/>
          </a:xfrm>
        </p:spPr>
        <p:txBody>
          <a:bodyPr>
            <a:noAutofit/>
          </a:bodyPr>
          <a:lstStyle/>
          <a:p>
            <a:pPr algn="l"/>
            <a:r>
              <a:rPr lang="en-US" sz="2000" dirty="0"/>
              <a:t>Data Loading: The dataset is loaded from the </a:t>
            </a:r>
            <a:r>
              <a:rPr lang="en-US" sz="2000" dirty="0" err="1"/>
              <a:t>sklearn.datasets</a:t>
            </a:r>
            <a:r>
              <a:rPr lang="en-US" sz="2000" dirty="0"/>
              <a:t> module, specifically the digits dataset which contains images of handwritten digits.</a:t>
            </a:r>
          </a:p>
          <a:p>
            <a:endParaRPr lang="en-US" sz="2000" dirty="0"/>
          </a:p>
          <a:p>
            <a:endParaRPr lang="en-US" sz="2000" dirty="0"/>
          </a:p>
          <a:p>
            <a:pPr algn="l"/>
            <a:r>
              <a:rPr lang="en-US" sz="2000" dirty="0"/>
              <a:t>Splitting the Data: The data is divided into 80% training and 20% testing sets using the </a:t>
            </a:r>
            <a:r>
              <a:rPr lang="en-US" sz="2000" dirty="0" err="1"/>
              <a:t>train_test_split</a:t>
            </a:r>
            <a:r>
              <a:rPr lang="en-US" sz="2000" dirty="0"/>
              <a:t> function. This helps in validating the model’s performance on unseen data, crucial for assessing its generalization capability.</a:t>
            </a:r>
          </a:p>
        </p:txBody>
      </p:sp>
    </p:spTree>
    <p:extLst>
      <p:ext uri="{BB962C8B-B14F-4D97-AF65-F5344CB8AC3E}">
        <p14:creationId xmlns:p14="http://schemas.microsoft.com/office/powerpoint/2010/main" val="39120452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B910C-AC94-3BB3-632C-E6BAE67E7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552450"/>
            <a:ext cx="9791700" cy="1333500"/>
          </a:xfrm>
        </p:spPr>
        <p:txBody>
          <a:bodyPr>
            <a:normAutofit/>
          </a:bodyPr>
          <a:lstStyle/>
          <a:p>
            <a:r>
              <a:rPr lang="en-US" sz="4800" dirty="0"/>
              <a:t>EXPLORATORY DATA ANALYSIS (EDA)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B81EEDF-B9A0-458D-2252-D4213FC4DF6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371600" y="2170837"/>
            <a:ext cx="9896475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Visualization of Sample Images: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Plots digit images to show variability and complexity, essential for understanding input data format.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Class Distribution: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Visualizes class distribution to check for imbalances that could impact model learning and generalization. </a:t>
            </a:r>
          </a:p>
        </p:txBody>
      </p:sp>
      <p:pic>
        <p:nvPicPr>
          <p:cNvPr id="6" name="Picture 5" descr="A group of colorful lines&#10;&#10;Description automatically generated with medium confidence">
            <a:extLst>
              <a:ext uri="{FF2B5EF4-FFF2-40B4-BE49-F238E27FC236}">
                <a16:creationId xmlns:a16="http://schemas.microsoft.com/office/drawing/2014/main" id="{BA807D29-BAE2-6C96-069E-FB17D3174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749" y="4124325"/>
            <a:ext cx="4701201" cy="2515842"/>
          </a:xfrm>
          <a:prstGeom prst="rect">
            <a:avLst/>
          </a:prstGeom>
        </p:spPr>
      </p:pic>
      <p:pic>
        <p:nvPicPr>
          <p:cNvPr id="8" name="Picture 7" descr="A group of numbers in squares">
            <a:extLst>
              <a:ext uri="{FF2B5EF4-FFF2-40B4-BE49-F238E27FC236}">
                <a16:creationId xmlns:a16="http://schemas.microsoft.com/office/drawing/2014/main" id="{52C2C5DC-2109-526E-BA7A-84D787423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375" y="4124325"/>
            <a:ext cx="4419600" cy="2515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63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EF656-FA84-94C6-E1CF-E2B678145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123950"/>
          </a:xfrm>
        </p:spPr>
        <p:txBody>
          <a:bodyPr>
            <a:normAutofit/>
          </a:bodyPr>
          <a:lstStyle/>
          <a:p>
            <a:r>
              <a:rPr lang="en-US" sz="4800" dirty="0"/>
              <a:t>ALGORITHM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B1B14-4BB3-7504-2B41-CC954B81DD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algorithm used in the model is the </a:t>
            </a:r>
            <a:r>
              <a:rPr lang="en-US" b="1" dirty="0"/>
              <a:t>Random Forest Classifier</a:t>
            </a:r>
            <a:r>
              <a:rPr lang="en-US" dirty="0"/>
              <a:t>.</a:t>
            </a:r>
          </a:p>
          <a:p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Robustness to Overfitting: Random Forest mitigates overfitting by averaging multiple decision trees, enhancing general model reliability.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Effectiveness with Non-Linear Data: Handles complex, non-linear relationships between features well, suitable for high-dimensional data like images.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Minimal Preprocessing Required: Operates efficiently without the need for input normalization, simplifying the preprocessing stage.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813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97F59D-628C-4053-B41F-489D0045F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4BB1650-B616-4EFB-9FB7-5D93104B5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47C962-A905-4168-832D-BF622B381E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527850" y="0"/>
            <a:ext cx="4664149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B0CAA55C-9F48-4F94-95AA-563539497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D199CD-8CDC-2C69-3249-6B155568E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3027" y="1252182"/>
            <a:ext cx="3132162" cy="138624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89000"/>
              </a:lnSpc>
            </a:pPr>
            <a:r>
              <a:rPr lang="en-US" sz="3400" dirty="0">
                <a:solidFill>
                  <a:schemeClr val="bg2"/>
                </a:solidFill>
              </a:rPr>
              <a:t>MODEL PERFORMANCE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61D1B2C4-D0A5-AD20-83A7-49012476CA5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89038" y="1074512"/>
            <a:ext cx="5611812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Overall Accuracy of 97.22%: Indicates robust performance in correctly identifying handwritten digits across tests.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Exceptional Accuracy for Digits 0, 2, 3, 4: Some digits achieve perfect precision or recall, showcasing model reliability.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Consistent High Performance Across Digits 1, 6, 7, 8, 9: Maintains strong precision and recall, ensuring reliable classification.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solidFill>
                <a:schemeClr val="tx1"/>
              </a:solidFill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dirty="0"/>
              <a:t>Confusion Matrix: It visualizes the accuracy of predictions and highlights where the model misclassifies digits.</a:t>
            </a:r>
            <a:endParaRPr kumimoji="0" lang="en-US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11" name="Picture 10" descr="A diagram of a model&#10;&#10;Description automatically generated with medium confidence">
            <a:extLst>
              <a:ext uri="{FF2B5EF4-FFF2-40B4-BE49-F238E27FC236}">
                <a16:creationId xmlns:a16="http://schemas.microsoft.com/office/drawing/2014/main" id="{133C3FBD-1E33-F8FC-E2E3-FC1EC92A1B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3193" y="2551701"/>
            <a:ext cx="5888991" cy="352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7146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175AE-2C59-E652-2973-D6C334BF9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0003" y="209550"/>
            <a:ext cx="9601200" cy="857250"/>
          </a:xfrm>
        </p:spPr>
        <p:txBody>
          <a:bodyPr>
            <a:normAutofit/>
          </a:bodyPr>
          <a:lstStyle/>
          <a:p>
            <a:r>
              <a:rPr lang="en-US" sz="4800" dirty="0"/>
              <a:t>PLOT INTERPRETATION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252D0-2CE6-5395-07CD-A847FF903B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33451" y="1066800"/>
            <a:ext cx="5248274" cy="3343275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Feature Importance: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800" i="0" dirty="0"/>
              <a:t>Pixel Importance Variability: Significant differences in pixel importance, with central pixels being most influential.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800" i="0" dirty="0"/>
              <a:t>Central Pixel Emphasis: Pixels around indices 20-30 and 40-50 are crucial for accurate digit classification.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800" i="0" dirty="0"/>
              <a:t>Edge Pixels Less Critical: Lower importance at image edges suggests minimal contribution to model decisions.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D72C13-2674-3845-25EA-BAE2B35B4D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20627" y="1066800"/>
            <a:ext cx="5609447" cy="34671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Distribution of Predicted Class: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800" i="0" dirty="0"/>
              <a:t>Varied Prediction Frequency: Chart shows uneven distribution; digits 4 and 5 are most frequently predicted.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800" i="0" dirty="0"/>
              <a:t>Possible Model Bias: High counts for digits 4 and 5 suggest a potential bias toward these classes.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800" i="0" dirty="0"/>
              <a:t>Indication of Class Imbalance: Lower prediction counts for digits 0, 6, and 8 may signal class imbalance issues.</a:t>
            </a:r>
          </a:p>
        </p:txBody>
      </p:sp>
      <p:pic>
        <p:nvPicPr>
          <p:cNvPr id="7" name="Picture 6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AA46D739-5173-42A8-CCBA-290FB1814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8050" y="4114347"/>
            <a:ext cx="4295775" cy="2563130"/>
          </a:xfrm>
          <a:prstGeom prst="rect">
            <a:avLst/>
          </a:prstGeom>
        </p:spPr>
      </p:pic>
      <p:pic>
        <p:nvPicPr>
          <p:cNvPr id="9" name="Picture 8" descr="A graph of blue lines&#10;&#10;Description automatically generated">
            <a:extLst>
              <a:ext uri="{FF2B5EF4-FFF2-40B4-BE49-F238E27FC236}">
                <a16:creationId xmlns:a16="http://schemas.microsoft.com/office/drawing/2014/main" id="{7CBF7C66-5DB9-FB1F-8394-960BEC8B65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003" y="4114347"/>
            <a:ext cx="4679900" cy="2534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926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A810A58-BE24-D7BA-86BE-6FD5DEFFDF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665" y="1091682"/>
            <a:ext cx="9886095" cy="4609322"/>
          </a:xfrm>
          <a:prstGeom prst="rect">
            <a:avLst/>
          </a:prstGeom>
        </p:spPr>
      </p:pic>
      <p:pic>
        <p:nvPicPr>
          <p:cNvPr id="7" name="Picture 6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7841DD79-6642-160D-AE1B-9D79B847C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7444" y="2728815"/>
            <a:ext cx="3586405" cy="1400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98240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96</TotalTime>
  <Words>520</Words>
  <Application>Microsoft Office PowerPoint</Application>
  <PresentationFormat>Widescreen</PresentationFormat>
  <Paragraphs>47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Courier New</vt:lpstr>
      <vt:lpstr>Franklin Gothic Book</vt:lpstr>
      <vt:lpstr>Wingdings</vt:lpstr>
      <vt:lpstr>Crop</vt:lpstr>
      <vt:lpstr>Handwritten digital recognition model</vt:lpstr>
      <vt:lpstr>ABOUT THE MODEL</vt:lpstr>
      <vt:lpstr>DATASET USED</vt:lpstr>
      <vt:lpstr>DATA PREPROCESSING</vt:lpstr>
      <vt:lpstr>EXPLORATORY DATA ANALYSIS (EDA)</vt:lpstr>
      <vt:lpstr>ALGORITHM USED</vt:lpstr>
      <vt:lpstr>MODEL PERFORMANCE</vt:lpstr>
      <vt:lpstr>PLOT INTERPRETATION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Simran</dc:creator>
  <cp:lastModifiedBy>Simran</cp:lastModifiedBy>
  <cp:revision>2</cp:revision>
  <dcterms:created xsi:type="dcterms:W3CDTF">2024-09-29T18:06:06Z</dcterms:created>
  <dcterms:modified xsi:type="dcterms:W3CDTF">2024-09-29T21:37:31Z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